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DB6268-B423-111F-EAF8-B3669A8F643F}" v="10" dt="2021-03-29T06:54:41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621"/>
  </p:normalViewPr>
  <p:slideViewPr>
    <p:cSldViewPr snapToGrid="0" snapToObjects="1">
      <p:cViewPr>
        <p:scale>
          <a:sx n="160" d="100"/>
          <a:sy n="160" d="100"/>
        </p:scale>
        <p:origin x="-18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.richards" userId="S::simon.richards@e-coach.co.uk::b3e1fa2a-40cd-4a2a-90c6-66a9cd16a4e9" providerId="AD" clId="Web-{E5DB6268-B423-111F-EAF8-B3669A8F643F}"/>
    <pc:docChg chg="modSld">
      <pc:chgData name="simon.richards" userId="S::simon.richards@e-coach.co.uk::b3e1fa2a-40cd-4a2a-90c6-66a9cd16a4e9" providerId="AD" clId="Web-{E5DB6268-B423-111F-EAF8-B3669A8F643F}" dt="2021-03-29T06:54:41.643" v="8" actId="14100"/>
      <pc:docMkLst>
        <pc:docMk/>
      </pc:docMkLst>
      <pc:sldChg chg="addSp modSp">
        <pc:chgData name="simon.richards" userId="S::simon.richards@e-coach.co.uk::b3e1fa2a-40cd-4a2a-90c6-66a9cd16a4e9" providerId="AD" clId="Web-{E5DB6268-B423-111F-EAF8-B3669A8F643F}" dt="2021-03-29T06:54:41.643" v="8" actId="14100"/>
        <pc:sldMkLst>
          <pc:docMk/>
          <pc:sldMk cId="1088964002" sldId="259"/>
        </pc:sldMkLst>
        <pc:spChg chg="mod">
          <ac:chgData name="simon.richards" userId="S::simon.richards@e-coach.co.uk::b3e1fa2a-40cd-4a2a-90c6-66a9cd16a4e9" providerId="AD" clId="Web-{E5DB6268-B423-111F-EAF8-B3669A8F643F}" dt="2021-03-29T06:54:41.643" v="8" actId="14100"/>
          <ac:spMkLst>
            <pc:docMk/>
            <pc:sldMk cId="1088964002" sldId="259"/>
            <ac:spMk id="6" creationId="{68373DE6-34CA-AD4D-BE3B-1C24375AE3B5}"/>
          </ac:spMkLst>
        </pc:spChg>
        <pc:picChg chg="add mod">
          <ac:chgData name="simon.richards" userId="S::simon.richards@e-coach.co.uk::b3e1fa2a-40cd-4a2a-90c6-66a9cd16a4e9" providerId="AD" clId="Web-{E5DB6268-B423-111F-EAF8-B3669A8F643F}" dt="2021-03-29T06:54:18.064" v="4" actId="1076"/>
          <ac:picMkLst>
            <pc:docMk/>
            <pc:sldMk cId="1088964002" sldId="259"/>
            <ac:picMk id="3" creationId="{9E0190B1-27D1-4534-9EDF-6082821841F7}"/>
          </ac:picMkLst>
        </pc:picChg>
      </pc:sldChg>
      <pc:sldChg chg="addSp">
        <pc:chgData name="simon.richards" userId="S::simon.richards@e-coach.co.uk::b3e1fa2a-40cd-4a2a-90c6-66a9cd16a4e9" providerId="AD" clId="Web-{E5DB6268-B423-111F-EAF8-B3669A8F643F}" dt="2021-03-29T06:54:28.221" v="5"/>
        <pc:sldMkLst>
          <pc:docMk/>
          <pc:sldMk cId="2614490117" sldId="260"/>
        </pc:sldMkLst>
        <pc:picChg chg="add">
          <ac:chgData name="simon.richards" userId="S::simon.richards@e-coach.co.uk::b3e1fa2a-40cd-4a2a-90c6-66a9cd16a4e9" providerId="AD" clId="Web-{E5DB6268-B423-111F-EAF8-B3669A8F643F}" dt="2021-03-29T06:54:28.221" v="5"/>
          <ac:picMkLst>
            <pc:docMk/>
            <pc:sldMk cId="2614490117" sldId="260"/>
            <ac:picMk id="3" creationId="{5DDA7529-4789-4991-8B13-CEDB6E6F6C09}"/>
          </ac:picMkLst>
        </pc:picChg>
      </pc:sldChg>
      <pc:sldChg chg="addSp">
        <pc:chgData name="simon.richards" userId="S::simon.richards@e-coach.co.uk::b3e1fa2a-40cd-4a2a-90c6-66a9cd16a4e9" providerId="AD" clId="Web-{E5DB6268-B423-111F-EAF8-B3669A8F643F}" dt="2021-03-29T06:54:30.815" v="6"/>
        <pc:sldMkLst>
          <pc:docMk/>
          <pc:sldMk cId="925312052" sldId="261"/>
        </pc:sldMkLst>
        <pc:picChg chg="add">
          <ac:chgData name="simon.richards" userId="S::simon.richards@e-coach.co.uk::b3e1fa2a-40cd-4a2a-90c6-66a9cd16a4e9" providerId="AD" clId="Web-{E5DB6268-B423-111F-EAF8-B3669A8F643F}" dt="2021-03-29T06:54:30.815" v="6"/>
          <ac:picMkLst>
            <pc:docMk/>
            <pc:sldMk cId="925312052" sldId="261"/>
            <ac:picMk id="3" creationId="{1BEF79F4-8C58-492D-9786-3FC6D6B414F0}"/>
          </ac:picMkLst>
        </pc:picChg>
      </pc:sldChg>
      <pc:sldChg chg="addSp">
        <pc:chgData name="simon.richards" userId="S::simon.richards@e-coach.co.uk::b3e1fa2a-40cd-4a2a-90c6-66a9cd16a4e9" providerId="AD" clId="Web-{E5DB6268-B423-111F-EAF8-B3669A8F643F}" dt="2021-03-29T06:54:32.861" v="7"/>
        <pc:sldMkLst>
          <pc:docMk/>
          <pc:sldMk cId="1673295140" sldId="262"/>
        </pc:sldMkLst>
        <pc:picChg chg="add">
          <ac:chgData name="simon.richards" userId="S::simon.richards@e-coach.co.uk::b3e1fa2a-40cd-4a2a-90c6-66a9cd16a4e9" providerId="AD" clId="Web-{E5DB6268-B423-111F-EAF8-B3669A8F643F}" dt="2021-03-29T06:54:32.861" v="7"/>
          <ac:picMkLst>
            <pc:docMk/>
            <pc:sldMk cId="1673295140" sldId="262"/>
            <ac:picMk id="3" creationId="{77AE0CFA-D813-46B8-B8FC-C3B0C651C2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9FD1-385B-A04F-AFA4-C35CD38E50DE}" type="datetimeFigureOut">
              <a:rPr lang="en-US" smtClean="0"/>
              <a:t>3/28/2021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6F6EA-6B50-9D4D-AF92-FBDD4E4B5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08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BE625-B2A0-C249-BACC-1749AB648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7B5226-EC9C-644B-BC6A-A0918A5248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56135-A129-0E41-854D-CFC8CAD8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979FE-3783-5448-8A52-3B4B094B6E45}" type="datetime1">
              <a:rPr lang="en-GB" smtClean="0"/>
              <a:t>28/03/2021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10FA6-2692-5E46-B8DE-66062905E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D9F25-0DEB-FF4D-86BD-16EF63AA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72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7FB7F-98F9-9D44-B34D-FA7CAFAF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7BDBC-0947-6F48-A754-49277A011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FFF19-C885-0347-877E-0707AAC06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FF22-C2FC-064A-B942-8BA513FAC0BC}" type="datetime1">
              <a:rPr lang="en-GB" smtClean="0"/>
              <a:t>28/03/2021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E2F11-439B-694C-B39D-04BB04595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F22C9-14FE-CA43-8BB7-0D08D3220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4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32067-0ED0-3F47-8F1C-1FFBFD97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A3F48-1FD3-DC48-B944-CF7C53F10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AD776-B396-7740-9237-A51212C01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DDF70-E9E2-0B46-A9BE-FC00DF8EA132}" type="datetime1">
              <a:rPr lang="en-GB" smtClean="0"/>
              <a:t>28/03/2021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F4995-0889-8347-86EA-888558055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90C84-703C-744E-8950-60FE09CC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98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B46FF-740F-164F-B064-06D97598F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EFD88-27E1-8649-A180-3C0E54B752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E269C-5CDF-9A48-B289-A24A10B88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87096-B609-6C45-85AD-53D56CED1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2D9F-3273-144E-8081-0A56ADB9A177}" type="datetime1">
              <a:rPr lang="en-GB" smtClean="0"/>
              <a:t>28/03/2021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B86C6B-53B2-0340-B309-39846696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24386-842A-8243-AEFF-A0C4FBFC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4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73C85-5CD9-684C-8C44-0A66CFE3A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79B8A-F77D-BF4C-AC59-1A6986932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45D124-3C0D-1845-8879-6091469BE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70A346-B6B5-F749-9F74-D6B0D60D77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DD276D-3E14-CD47-858B-8B1D81904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753411-C546-B84A-9771-EE1D08BD7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C367E-43B7-DB43-A644-356BAD697815}" type="datetime1">
              <a:rPr lang="en-GB" smtClean="0"/>
              <a:t>28/03/2021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C837C9-4F64-7247-A611-FB47D483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D25090-9135-4C40-9BDF-0E1C43F6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3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E24E3-C4C5-2047-B6D0-6963601E1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766C5-CD93-DE42-97B4-32D740B8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C79C4-D57A-A742-AE3C-5335855622F4}" type="datetime1">
              <a:rPr lang="en-GB" smtClean="0"/>
              <a:t>28/03/2021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533F0C-4275-354B-B193-A21FC8E0B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F1A432-0377-294F-B97E-BEB96347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8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27620B-8C4E-BA4D-80B9-3C891071C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9E57-0239-8D48-826A-A1E1A5CACA03}" type="datetime1">
              <a:rPr lang="en-GB" smtClean="0"/>
              <a:t>28/03/2021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74B175-FFAF-6945-AA86-AD1CB3E7F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6AAF1-E5D8-3E4E-9A02-2BA90A7C0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7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35122-F47C-B44A-BFF6-678755632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F865A-9C50-7F42-9EE8-504F9D96E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2CDDE-DF28-C544-BD5B-79BF5AFCF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733AE-DF01-5D48-B56C-6802AE36D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0FDB3-9FC7-8A4D-B289-36B8C63FACB4}" type="datetime1">
              <a:rPr lang="en-GB" smtClean="0"/>
              <a:t>28/03/2021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50DBF-0A17-2941-AB34-262479989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68614-09F9-4D40-A824-FBEDE2F0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02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C3BF-CEB0-7849-A2D6-75A281DF7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4A9CCD-8FCC-5049-A939-EE4850F31D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D0FF2-EACE-5A49-A9C6-90C48C738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5BDDC-ABD6-314A-B265-65615B136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FD9-9959-9544-ACCE-ECF33E3B3FC8}" type="datetime1">
              <a:rPr lang="en-GB" smtClean="0"/>
              <a:t>28/03/2021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A1D7A9-65AF-E147-B8E6-B56152B86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AEAD57-BE26-1C4D-86E1-6F416782C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847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61B9-DD69-534B-885D-FF91253EC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EF6AB-B763-1A46-8CD8-E45FA2C7B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1FCD7-851D-F94E-A39E-8A0F2F93B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6C4A-7E12-094F-BC1B-88FCEDB08276}" type="datetime1">
              <a:rPr lang="en-GB" smtClean="0"/>
              <a:t>28/03/2021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96433-5068-0C4A-B989-A2A430F7F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1690D-F249-FC4D-AAEF-428FC209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34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745EC3-5197-774B-9597-E44E241687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476138-2936-4F4D-8537-2D9C937354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49CA6-A207-5A49-9126-11BA7A511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E49E2-349B-5A43-86E9-26B1D5AF4434}" type="datetime1">
              <a:rPr lang="en-GB" smtClean="0"/>
              <a:t>28/03/2021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7C0AA-B00F-594B-9EA7-B1D1956C4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7ABBF-D60C-5A44-ADA1-8AC8DA5B2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9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D0286A-E6CC-DC48-8AD8-F0E6923B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AB5707-8F52-4C43-8DAF-8587DD2B0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CA6CE-883C-5A4A-BEE6-67B9DE5E2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43172-0A8C-1A43-AB65-2747830DAFA3}" type="datetime1">
              <a:rPr lang="en-GB" smtClean="0"/>
              <a:t>28/03/2021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7A82A-8F6F-7D47-9EA9-E881B7123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06EBD-08D5-DD4F-BDBA-33E37C351F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851A8-9989-1344-87F6-3FA582984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6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richardallisonnutrition.com/drinks" TargetMode="External"/><Relationship Id="rId3" Type="http://schemas.openxmlformats.org/officeDocument/2006/relationships/image" Target="../media/image2.tif"/><Relationship Id="rId7" Type="http://schemas.openxmlformats.org/officeDocument/2006/relationships/image" Target="../media/image4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ichardallisonnutrition.com/snacks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hyperlink" Target="https://richardallisonnutrition.com/meals" TargetMode="Externa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jpeg"/><Relationship Id="rId4" Type="http://schemas.openxmlformats.org/officeDocument/2006/relationships/hyperlink" Target="https://richardallisonnutrition.com/breakfast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tif"/><Relationship Id="rId7" Type="http://schemas.openxmlformats.org/officeDocument/2006/relationships/image" Target="../media/image4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ichardallisonnutrition.com/snacks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richardallisonnutrition.com/meals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tif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ichardallisonnutrition.com/breakfast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s://richardallisonnutrition.com/drink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BC3255D-96DE-CA4B-8E22-F7C765C507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944675"/>
              </p:ext>
            </p:extLst>
          </p:nvPr>
        </p:nvGraphicFramePr>
        <p:xfrm>
          <a:off x="2643120" y="110893"/>
          <a:ext cx="9313528" cy="1792767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42068">
                  <a:extLst>
                    <a:ext uri="{9D8B030D-6E8A-4147-A177-3AD203B41FA5}">
                      <a16:colId xmlns:a16="http://schemas.microsoft.com/office/drawing/2014/main" val="3639276351"/>
                    </a:ext>
                  </a:extLst>
                </a:gridCol>
                <a:gridCol w="1391926">
                  <a:extLst>
                    <a:ext uri="{9D8B030D-6E8A-4147-A177-3AD203B41FA5}">
                      <a16:colId xmlns:a16="http://schemas.microsoft.com/office/drawing/2014/main" val="2574686108"/>
                    </a:ext>
                  </a:extLst>
                </a:gridCol>
                <a:gridCol w="1190630">
                  <a:extLst>
                    <a:ext uri="{9D8B030D-6E8A-4147-A177-3AD203B41FA5}">
                      <a16:colId xmlns:a16="http://schemas.microsoft.com/office/drawing/2014/main" val="676297509"/>
                    </a:ext>
                  </a:extLst>
                </a:gridCol>
                <a:gridCol w="1689904">
                  <a:extLst>
                    <a:ext uri="{9D8B030D-6E8A-4147-A177-3AD203B41FA5}">
                      <a16:colId xmlns:a16="http://schemas.microsoft.com/office/drawing/2014/main" val="4217217683"/>
                    </a:ext>
                  </a:extLst>
                </a:gridCol>
                <a:gridCol w="1111170">
                  <a:extLst>
                    <a:ext uri="{9D8B030D-6E8A-4147-A177-3AD203B41FA5}">
                      <a16:colId xmlns:a16="http://schemas.microsoft.com/office/drawing/2014/main" val="3176271323"/>
                    </a:ext>
                  </a:extLst>
                </a:gridCol>
                <a:gridCol w="1714615">
                  <a:extLst>
                    <a:ext uri="{9D8B030D-6E8A-4147-A177-3AD203B41FA5}">
                      <a16:colId xmlns:a16="http://schemas.microsoft.com/office/drawing/2014/main" val="1357145578"/>
                    </a:ext>
                  </a:extLst>
                </a:gridCol>
                <a:gridCol w="1273215">
                  <a:extLst>
                    <a:ext uri="{9D8B030D-6E8A-4147-A177-3AD203B41FA5}">
                      <a16:colId xmlns:a16="http://schemas.microsoft.com/office/drawing/2014/main" val="2714856208"/>
                    </a:ext>
                  </a:extLst>
                </a:gridCol>
              </a:tblGrid>
              <a:tr h="50256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Breakfast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Snack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Lunch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Snack 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Evening Meal 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Pre-bed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109372"/>
                  </a:ext>
                </a:extLst>
              </a:tr>
              <a:tr h="9359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Monday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Scrambled egg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x3 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Spinach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Toast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x2</a:t>
                      </a:r>
                    </a:p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2">
                        <a:lumMod val="90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Ginger shot</a:t>
                      </a:r>
                    </a:p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1x portion lean protein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(chicken/fish)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 ladles rice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(Choose freely)</a:t>
                      </a:r>
                    </a:p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mpd="sng">
                      <a:noFill/>
                    </a:lnT>
                    <a:solidFill>
                      <a:schemeClr val="bg2">
                        <a:lumMod val="90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Nuts: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(25g of cashews OR pistachios)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Fresh fruit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Apple or banana </a:t>
                      </a: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 portion lean protein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(chicken/fish)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1x ladles rice/pasta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(Choose freely)</a:t>
                      </a: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chemeClr val="bg2">
                        <a:lumMod val="9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Protein shake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Whey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(30g + semi skimmed milk)</a:t>
                      </a: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626002"/>
                  </a:ext>
                </a:extLst>
              </a:tr>
              <a:tr h="3542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solidFill>
                      <a:schemeClr val="bg2">
                        <a:lumMod val="90000"/>
                        <a:alpha val="4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  <a:alpha val="4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25411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373DE6-34CA-AD4D-BE3B-1C24375AE3B5}"/>
              </a:ext>
            </a:extLst>
          </p:cNvPr>
          <p:cNvSpPr txBox="1"/>
          <p:nvPr/>
        </p:nvSpPr>
        <p:spPr>
          <a:xfrm>
            <a:off x="46648" y="223282"/>
            <a:ext cx="2594489" cy="107721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opperplate" panose="02000504000000020004" pitchFamily="2" charset="77"/>
              </a:rPr>
              <a:t>Example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pperplate" panose="02000504000000020004" pitchFamily="2" charset="77"/>
                <a:ea typeface="+mn-ea"/>
                <a:cs typeface="+mn-cs"/>
              </a:rPr>
              <a:t> Diet Plan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C4DA80D3-D1D1-6D4D-A26F-989A62A69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0" y="6129949"/>
            <a:ext cx="1895929" cy="693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D763F6F-6F9D-A047-ABC8-FAA42C08F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281416"/>
              </p:ext>
            </p:extLst>
          </p:nvPr>
        </p:nvGraphicFramePr>
        <p:xfrm>
          <a:off x="2643118" y="2086025"/>
          <a:ext cx="9301955" cy="122494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42068">
                  <a:extLst>
                    <a:ext uri="{9D8B030D-6E8A-4147-A177-3AD203B41FA5}">
                      <a16:colId xmlns:a16="http://schemas.microsoft.com/office/drawing/2014/main" val="2311095241"/>
                    </a:ext>
                  </a:extLst>
                </a:gridCol>
                <a:gridCol w="1415077">
                  <a:extLst>
                    <a:ext uri="{9D8B030D-6E8A-4147-A177-3AD203B41FA5}">
                      <a16:colId xmlns:a16="http://schemas.microsoft.com/office/drawing/2014/main" val="1043162636"/>
                    </a:ext>
                  </a:extLst>
                </a:gridCol>
                <a:gridCol w="1155905">
                  <a:extLst>
                    <a:ext uri="{9D8B030D-6E8A-4147-A177-3AD203B41FA5}">
                      <a16:colId xmlns:a16="http://schemas.microsoft.com/office/drawing/2014/main" val="3115082454"/>
                    </a:ext>
                  </a:extLst>
                </a:gridCol>
                <a:gridCol w="1701478">
                  <a:extLst>
                    <a:ext uri="{9D8B030D-6E8A-4147-A177-3AD203B41FA5}">
                      <a16:colId xmlns:a16="http://schemas.microsoft.com/office/drawing/2014/main" val="3426039459"/>
                    </a:ext>
                  </a:extLst>
                </a:gridCol>
                <a:gridCol w="1099595">
                  <a:extLst>
                    <a:ext uri="{9D8B030D-6E8A-4147-A177-3AD203B41FA5}">
                      <a16:colId xmlns:a16="http://schemas.microsoft.com/office/drawing/2014/main" val="2334051652"/>
                    </a:ext>
                  </a:extLst>
                </a:gridCol>
                <a:gridCol w="1749341">
                  <a:extLst>
                    <a:ext uri="{9D8B030D-6E8A-4147-A177-3AD203B41FA5}">
                      <a16:colId xmlns:a16="http://schemas.microsoft.com/office/drawing/2014/main" val="3088241213"/>
                    </a:ext>
                  </a:extLst>
                </a:gridCol>
                <a:gridCol w="1238491">
                  <a:extLst>
                    <a:ext uri="{9D8B030D-6E8A-4147-A177-3AD203B41FA5}">
                      <a16:colId xmlns:a16="http://schemas.microsoft.com/office/drawing/2014/main" val="491594723"/>
                    </a:ext>
                  </a:extLst>
                </a:gridCol>
              </a:tblGrid>
              <a:tr h="7137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Tuesday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Porridge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with skimmed milk 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1x tbsp almond butter &amp; blueberries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Greek yoghurt 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</a:t>
                      </a: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raspberrie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 (250g yoghurt)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 portion lean protein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(chicken/fish)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 ladles rice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(Choose freely)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Protein shake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Sweet Chilli Chicken</a:t>
                      </a:r>
                    </a:p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with </a:t>
                      </a: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salad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Semi-skimmed milk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300mL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1275"/>
                  </a:ext>
                </a:extLst>
              </a:tr>
              <a:tr h="5112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2330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E6CCFF9-3DBE-1944-A0EF-8F20B9852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16005"/>
              </p:ext>
            </p:extLst>
          </p:nvPr>
        </p:nvGraphicFramePr>
        <p:xfrm>
          <a:off x="2643118" y="3569849"/>
          <a:ext cx="9301956" cy="1262197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53204">
                  <a:extLst>
                    <a:ext uri="{9D8B030D-6E8A-4147-A177-3AD203B41FA5}">
                      <a16:colId xmlns:a16="http://schemas.microsoft.com/office/drawing/2014/main" val="2311095241"/>
                    </a:ext>
                  </a:extLst>
                </a:gridCol>
                <a:gridCol w="1420094">
                  <a:extLst>
                    <a:ext uri="{9D8B030D-6E8A-4147-A177-3AD203B41FA5}">
                      <a16:colId xmlns:a16="http://schemas.microsoft.com/office/drawing/2014/main" val="1043162636"/>
                    </a:ext>
                  </a:extLst>
                </a:gridCol>
                <a:gridCol w="1169569">
                  <a:extLst>
                    <a:ext uri="{9D8B030D-6E8A-4147-A177-3AD203B41FA5}">
                      <a16:colId xmlns:a16="http://schemas.microsoft.com/office/drawing/2014/main" val="3115082454"/>
                    </a:ext>
                  </a:extLst>
                </a:gridCol>
                <a:gridCol w="1756727">
                  <a:extLst>
                    <a:ext uri="{9D8B030D-6E8A-4147-A177-3AD203B41FA5}">
                      <a16:colId xmlns:a16="http://schemas.microsoft.com/office/drawing/2014/main" val="3426039459"/>
                    </a:ext>
                  </a:extLst>
                </a:gridCol>
                <a:gridCol w="1089170">
                  <a:extLst>
                    <a:ext uri="{9D8B030D-6E8A-4147-A177-3AD203B41FA5}">
                      <a16:colId xmlns:a16="http://schemas.microsoft.com/office/drawing/2014/main" val="2334051652"/>
                    </a:ext>
                  </a:extLst>
                </a:gridCol>
                <a:gridCol w="1674700">
                  <a:extLst>
                    <a:ext uri="{9D8B030D-6E8A-4147-A177-3AD203B41FA5}">
                      <a16:colId xmlns:a16="http://schemas.microsoft.com/office/drawing/2014/main" val="3088241213"/>
                    </a:ext>
                  </a:extLst>
                </a:gridCol>
                <a:gridCol w="1238492">
                  <a:extLst>
                    <a:ext uri="{9D8B030D-6E8A-4147-A177-3AD203B41FA5}">
                      <a16:colId xmlns:a16="http://schemas.microsoft.com/office/drawing/2014/main" val="491594723"/>
                    </a:ext>
                  </a:extLst>
                </a:gridCol>
              </a:tblGrid>
              <a:tr h="8032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Wednesday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Omelette x3 eggs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Spinach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Peppers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 Berry smoothie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(50g red berries, raspberries, strawberries and blue berries, banana + 150mL milk)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Chicken &amp; pineapple skewers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(2x chicken breast)</a:t>
                      </a:r>
                    </a:p>
                    <a:p>
                      <a:pPr algn="l" fontAlgn="b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Mixed vegetables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(broccoli, cauliflower, carrot and asparagus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Coconut protein balls 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Grilled salmon (110g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(1 x ladles)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Steamed veg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(broccoli, cauliflower, carrot and asparagus)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Semi-skimmed milk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300mL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1275"/>
                  </a:ext>
                </a:extLst>
              </a:tr>
              <a:tr h="2925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2330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C172B1A-7178-CE49-8E2B-05DD37507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682707"/>
              </p:ext>
            </p:extLst>
          </p:nvPr>
        </p:nvGraphicFramePr>
        <p:xfrm>
          <a:off x="2643118" y="5104374"/>
          <a:ext cx="9301954" cy="1106805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53204">
                  <a:extLst>
                    <a:ext uri="{9D8B030D-6E8A-4147-A177-3AD203B41FA5}">
                      <a16:colId xmlns:a16="http://schemas.microsoft.com/office/drawing/2014/main" val="2311095241"/>
                    </a:ext>
                  </a:extLst>
                </a:gridCol>
                <a:gridCol w="1396670">
                  <a:extLst>
                    <a:ext uri="{9D8B030D-6E8A-4147-A177-3AD203B41FA5}">
                      <a16:colId xmlns:a16="http://schemas.microsoft.com/office/drawing/2014/main" val="1043162636"/>
                    </a:ext>
                  </a:extLst>
                </a:gridCol>
                <a:gridCol w="1192993">
                  <a:extLst>
                    <a:ext uri="{9D8B030D-6E8A-4147-A177-3AD203B41FA5}">
                      <a16:colId xmlns:a16="http://schemas.microsoft.com/office/drawing/2014/main" val="3115082454"/>
                    </a:ext>
                  </a:extLst>
                </a:gridCol>
                <a:gridCol w="1733303">
                  <a:extLst>
                    <a:ext uri="{9D8B030D-6E8A-4147-A177-3AD203B41FA5}">
                      <a16:colId xmlns:a16="http://schemas.microsoft.com/office/drawing/2014/main" val="3426039459"/>
                    </a:ext>
                  </a:extLst>
                </a:gridCol>
                <a:gridCol w="1124305">
                  <a:extLst>
                    <a:ext uri="{9D8B030D-6E8A-4147-A177-3AD203B41FA5}">
                      <a16:colId xmlns:a16="http://schemas.microsoft.com/office/drawing/2014/main" val="2334051652"/>
                    </a:ext>
                  </a:extLst>
                </a:gridCol>
                <a:gridCol w="1662989">
                  <a:extLst>
                    <a:ext uri="{9D8B030D-6E8A-4147-A177-3AD203B41FA5}">
                      <a16:colId xmlns:a16="http://schemas.microsoft.com/office/drawing/2014/main" val="3088241213"/>
                    </a:ext>
                  </a:extLst>
                </a:gridCol>
                <a:gridCol w="1238490">
                  <a:extLst>
                    <a:ext uri="{9D8B030D-6E8A-4147-A177-3AD203B41FA5}">
                      <a16:colId xmlns:a16="http://schemas.microsoft.com/office/drawing/2014/main" val="491594723"/>
                    </a:ext>
                  </a:extLst>
                </a:gridCol>
              </a:tblGrid>
              <a:tr h="635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Thursday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Scrambled eggs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(2x eggs)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Toast x 1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Half avocado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1x portion lean protein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(chicken/fish)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 ladles rice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(Choose freely)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1x portion lean protein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(chicken/fish)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ladles rice/pasta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(Choose freely)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Semi-skimmed milk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300mL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1275"/>
                  </a:ext>
                </a:extLst>
              </a:tr>
              <a:tr h="3827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Ginger shot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23306"/>
                  </a:ext>
                </a:extLst>
              </a:tr>
            </a:tbl>
          </a:graphicData>
        </a:graphic>
      </p:graphicFrame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25CE5707-666E-9A4D-998C-C4C9BB00A38F}"/>
              </a:ext>
            </a:extLst>
          </p:cNvPr>
          <p:cNvSpPr/>
          <p:nvPr/>
        </p:nvSpPr>
        <p:spPr>
          <a:xfrm>
            <a:off x="8076720" y="5076800"/>
            <a:ext cx="823753" cy="335666"/>
          </a:xfrm>
          <a:prstGeom prst="wedgeRoundRectCallout">
            <a:avLst>
              <a:gd name="adj1" fmla="val 95439"/>
              <a:gd name="adj2" fmla="val 153414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dirty="0">
                <a:solidFill>
                  <a:prstClr val="white"/>
                </a:solidFill>
                <a:latin typeface="Calibri" panose="020F0502020204030204"/>
              </a:rPr>
              <a:t>Carbohydrate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7ED378EE-EEA5-114B-8F57-BB7883E45DE1}"/>
              </a:ext>
            </a:extLst>
          </p:cNvPr>
          <p:cNvSpPr/>
          <p:nvPr/>
        </p:nvSpPr>
        <p:spPr>
          <a:xfrm>
            <a:off x="3104380" y="3244302"/>
            <a:ext cx="551544" cy="321810"/>
          </a:xfrm>
          <a:prstGeom prst="wedgeRoundRectCallout">
            <a:avLst>
              <a:gd name="adj1" fmla="val 96890"/>
              <a:gd name="adj2" fmla="val -119081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b="1" dirty="0">
                <a:solidFill>
                  <a:prstClr val="white"/>
                </a:solidFill>
                <a:latin typeface="Calibri" panose="020F0502020204030204"/>
              </a:rPr>
              <a:t>Immunity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371091-1BAA-804B-979A-7036413D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0057" y="6399658"/>
            <a:ext cx="8737600" cy="365125"/>
          </a:xfrm>
        </p:spPr>
        <p:txBody>
          <a:bodyPr/>
          <a:lstStyle/>
          <a:p>
            <a:pPr algn="l"/>
            <a:r>
              <a:rPr lang="en-US" sz="900" b="1" dirty="0">
                <a:latin typeface="Calibri" panose="020F0502020204030204" pitchFamily="34" charset="0"/>
                <a:ea typeface="Times New Roman" panose="02020603050405020304" pitchFamily="18" charset="0"/>
              </a:rPr>
              <a:t>Dr Richard J Allison</a:t>
            </a:r>
            <a:endParaRPr lang="en-GB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en-US" sz="900" dirty="0">
                <a:latin typeface="Calibri" panose="020F0502020204030204" pitchFamily="34" charset="0"/>
                <a:ea typeface="Times New Roman" panose="02020603050405020304" pitchFamily="18" charset="0"/>
              </a:rPr>
              <a:t>RD</a:t>
            </a:r>
            <a:r>
              <a:rPr lang="en-US" sz="9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900" dirty="0">
                <a:latin typeface="Calibri" panose="020F0502020204030204" pitchFamily="34" charset="0"/>
                <a:ea typeface="Times New Roman" panose="02020603050405020304" pitchFamily="18" charset="0"/>
              </a:rPr>
              <a:t>BSc (Hons) MSc PhD SENr</a:t>
            </a:r>
            <a:br>
              <a:rPr lang="en-US" sz="9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900" dirty="0">
                <a:latin typeface="Calibri" panose="020F0502020204030204" pitchFamily="34" charset="0"/>
                <a:ea typeface="Times New Roman" panose="02020603050405020304" pitchFamily="18" charset="0"/>
              </a:rPr>
              <a:t>Consultant in Performance Nutrition</a:t>
            </a:r>
            <a:r>
              <a:rPr lang="en-US" sz="9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900" dirty="0">
                <a:latin typeface="Calibri" panose="020F0502020204030204" pitchFamily="34" charset="0"/>
                <a:ea typeface="Times New Roman" panose="02020603050405020304" pitchFamily="18" charset="0"/>
              </a:rPr>
              <a:t>and Clinical Dietetics</a:t>
            </a:r>
            <a:endParaRPr lang="en-GB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en-US" sz="900" dirty="0">
                <a:latin typeface="Calibri" panose="020F0502020204030204" pitchFamily="34" charset="0"/>
                <a:ea typeface="Times New Roman" panose="02020603050405020304" pitchFamily="18" charset="0"/>
              </a:rPr>
              <a:t>+447878661250 | </a:t>
            </a:r>
            <a:r>
              <a:rPr lang="en-US" sz="9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rich@richardallisonnutrition.com</a:t>
            </a:r>
            <a:endParaRPr lang="en-GB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en-US" dirty="0"/>
          </a:p>
        </p:txBody>
      </p:sp>
      <p:sp>
        <p:nvSpPr>
          <p:cNvPr id="18" name="Rounded Rectangular Callout 17">
            <a:extLst>
              <a:ext uri="{FF2B5EF4-FFF2-40B4-BE49-F238E27FC236}">
                <a16:creationId xmlns:a16="http://schemas.microsoft.com/office/drawing/2014/main" id="{66C5B277-9703-BB44-AE88-7F25DB9B4CD9}"/>
              </a:ext>
            </a:extLst>
          </p:cNvPr>
          <p:cNvSpPr/>
          <p:nvPr/>
        </p:nvSpPr>
        <p:spPr>
          <a:xfrm>
            <a:off x="10541431" y="4398938"/>
            <a:ext cx="551544" cy="321810"/>
          </a:xfrm>
          <a:prstGeom prst="wedgeRoundRectCallout">
            <a:avLst>
              <a:gd name="adj1" fmla="val -171731"/>
              <a:gd name="adj2" fmla="val -226983"/>
              <a:gd name="adj3" fmla="val 1666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b="1" dirty="0">
                <a:solidFill>
                  <a:prstClr val="white"/>
                </a:solidFill>
                <a:latin typeface="Calibri" panose="020F0502020204030204"/>
              </a:rPr>
              <a:t>Recovery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late of food&#10;&#10;Description automatically generated with medium confidence">
            <a:hlinkClick r:id="rId4"/>
            <a:extLst>
              <a:ext uri="{FF2B5EF4-FFF2-40B4-BE49-F238E27FC236}">
                <a16:creationId xmlns:a16="http://schemas.microsoft.com/office/drawing/2014/main" id="{B32E4F54-A551-E142-BC63-5C5227659B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83" t="15318" r="8049" b="16124"/>
          <a:stretch/>
        </p:blipFill>
        <p:spPr>
          <a:xfrm>
            <a:off x="9487858" y="2655575"/>
            <a:ext cx="646345" cy="4281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FA12B2A6-C991-7A42-A2E3-CD9320BFBFE9}"/>
              </a:ext>
            </a:extLst>
          </p:cNvPr>
          <p:cNvSpPr/>
          <p:nvPr/>
        </p:nvSpPr>
        <p:spPr>
          <a:xfrm>
            <a:off x="4752930" y="1522539"/>
            <a:ext cx="646345" cy="402314"/>
          </a:xfrm>
          <a:prstGeom prst="wedgeRoundRectCallout">
            <a:avLst>
              <a:gd name="adj1" fmla="val 67928"/>
              <a:gd name="adj2" fmla="val -106131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Recipe or purchase</a:t>
            </a:r>
          </a:p>
        </p:txBody>
      </p:sp>
      <p:pic>
        <p:nvPicPr>
          <p:cNvPr id="29" name="Picture 28">
            <a:hlinkClick r:id="rId6"/>
            <a:extLst>
              <a:ext uri="{FF2B5EF4-FFF2-40B4-BE49-F238E27FC236}">
                <a16:creationId xmlns:a16="http://schemas.microsoft.com/office/drawing/2014/main" id="{21C6BBB4-19E3-1C49-A3A6-9829E04408F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28" t="35888" r="32378" b="10145"/>
          <a:stretch/>
        </p:blipFill>
        <p:spPr>
          <a:xfrm>
            <a:off x="7985265" y="4167923"/>
            <a:ext cx="847026" cy="497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05149C4-44D4-3A40-A7C8-6897C42C6603}"/>
              </a:ext>
            </a:extLst>
          </p:cNvPr>
          <p:cNvSpPr txBox="1"/>
          <p:nvPr/>
        </p:nvSpPr>
        <p:spPr>
          <a:xfrm>
            <a:off x="56572" y="1900656"/>
            <a:ext cx="2746867" cy="2708434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pperplate" panose="02000504000000020004" pitchFamily="2" charset="77"/>
              </a:rPr>
              <a:t>Goals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Lean protein at each meal</a:t>
            </a:r>
            <a:endParaRPr lang="en-GB" sz="1400" dirty="0">
              <a:ea typeface="Times New Roman" panose="02020603050405020304" pitchFamily="18" charset="0"/>
              <a:cs typeface="Times New Roman" panose="02020603050405020304" pitchFamily="18" charset="0"/>
              <a:sym typeface="Symbol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Complex carbohydrates around training and matches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Healthy fats</a:t>
            </a:r>
          </a:p>
          <a:p>
            <a:endParaRPr lang="en-GB" sz="1400" dirty="0">
              <a:cs typeface="Times New Roman" panose="02020603050405020304" pitchFamily="18" charset="0"/>
              <a:sym typeface="Symbol" pitchFamily="2" charset="2"/>
            </a:endParaRPr>
          </a:p>
          <a:p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Limit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Simple sugars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Refined foods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Alcohol </a:t>
            </a:r>
            <a:r>
              <a:rPr lang="en-US" dirty="0"/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1F13296-0AD4-3C45-94F5-7DEE4F1C0501}"/>
              </a:ext>
            </a:extLst>
          </p:cNvPr>
          <p:cNvSpPr/>
          <p:nvPr/>
        </p:nvSpPr>
        <p:spPr>
          <a:xfrm>
            <a:off x="369947" y="3938585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32" name="Rounded Rectangular Callout 31">
            <a:extLst>
              <a:ext uri="{FF2B5EF4-FFF2-40B4-BE49-F238E27FC236}">
                <a16:creationId xmlns:a16="http://schemas.microsoft.com/office/drawing/2014/main" id="{C960669A-1DE0-E145-BA72-5BB8377BB38F}"/>
              </a:ext>
            </a:extLst>
          </p:cNvPr>
          <p:cNvSpPr/>
          <p:nvPr/>
        </p:nvSpPr>
        <p:spPr>
          <a:xfrm>
            <a:off x="8076720" y="1907397"/>
            <a:ext cx="755571" cy="321810"/>
          </a:xfrm>
          <a:prstGeom prst="wedgeRoundRectCallout">
            <a:avLst>
              <a:gd name="adj1" fmla="val 121332"/>
              <a:gd name="adj2" fmla="val 165062"/>
              <a:gd name="adj3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Protein</a:t>
            </a:r>
          </a:p>
        </p:txBody>
      </p:sp>
      <p:sp>
        <p:nvSpPr>
          <p:cNvPr id="33" name="Rounded Rectangular Callout 32">
            <a:extLst>
              <a:ext uri="{FF2B5EF4-FFF2-40B4-BE49-F238E27FC236}">
                <a16:creationId xmlns:a16="http://schemas.microsoft.com/office/drawing/2014/main" id="{2CFC62CB-1612-8249-89C5-5DEB8E68059B}"/>
              </a:ext>
            </a:extLst>
          </p:cNvPr>
          <p:cNvSpPr/>
          <p:nvPr/>
        </p:nvSpPr>
        <p:spPr>
          <a:xfrm>
            <a:off x="5399275" y="4754990"/>
            <a:ext cx="551544" cy="321810"/>
          </a:xfrm>
          <a:prstGeom prst="wedgeRoundRectCallout">
            <a:avLst>
              <a:gd name="adj1" fmla="val -54209"/>
              <a:gd name="adj2" fmla="val -13346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b="1" dirty="0">
                <a:solidFill>
                  <a:prstClr val="white"/>
                </a:solidFill>
                <a:latin typeface="Calibri" panose="020F0502020204030204"/>
              </a:rPr>
              <a:t>Immunity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Picture 2" descr="Ginger Shots (Better Than Store-Bought) | Downshiftology">
            <a:hlinkClick r:id="rId8"/>
            <a:extLst>
              <a:ext uri="{FF2B5EF4-FFF2-40B4-BE49-F238E27FC236}">
                <a16:creationId xmlns:a16="http://schemas.microsoft.com/office/drawing/2014/main" id="{D070D43A-2BD9-0A41-850E-6CBF2FACC9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8" t="25961" r="12248" b="11257"/>
          <a:stretch/>
        </p:blipFill>
        <p:spPr bwMode="auto">
          <a:xfrm>
            <a:off x="5591360" y="1303133"/>
            <a:ext cx="504640" cy="6111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ular Callout 21">
            <a:extLst>
              <a:ext uri="{FF2B5EF4-FFF2-40B4-BE49-F238E27FC236}">
                <a16:creationId xmlns:a16="http://schemas.microsoft.com/office/drawing/2014/main" id="{3F93A210-4B23-E545-9089-0BC23D7A4FB4}"/>
              </a:ext>
            </a:extLst>
          </p:cNvPr>
          <p:cNvSpPr/>
          <p:nvPr/>
        </p:nvSpPr>
        <p:spPr>
          <a:xfrm>
            <a:off x="7294095" y="4698715"/>
            <a:ext cx="679216" cy="321810"/>
          </a:xfrm>
          <a:prstGeom prst="wedgeRoundRectCallout">
            <a:avLst>
              <a:gd name="adj1" fmla="val 96733"/>
              <a:gd name="adj2" fmla="val -1321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dirty="0">
                <a:solidFill>
                  <a:prstClr val="white"/>
                </a:solidFill>
                <a:latin typeface="Calibri" panose="020F0502020204030204"/>
              </a:rPr>
              <a:t>Click for recipe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17EC4C6E-6087-CA43-9330-15ABFA1B0872}"/>
              </a:ext>
            </a:extLst>
          </p:cNvPr>
          <p:cNvSpPr/>
          <p:nvPr/>
        </p:nvSpPr>
        <p:spPr>
          <a:xfrm>
            <a:off x="8702801" y="3220465"/>
            <a:ext cx="679216" cy="321810"/>
          </a:xfrm>
          <a:prstGeom prst="wedgeRoundRectCallout">
            <a:avLst>
              <a:gd name="adj1" fmla="val 96733"/>
              <a:gd name="adj2" fmla="val -1321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dirty="0">
                <a:solidFill>
                  <a:prstClr val="white"/>
                </a:solidFill>
                <a:latin typeface="Calibri" panose="020F0502020204030204"/>
              </a:rPr>
              <a:t>Click for recipe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69043CA5-84F5-284B-B9C4-C73BA0C78B9C}"/>
              </a:ext>
            </a:extLst>
          </p:cNvPr>
          <p:cNvSpPr/>
          <p:nvPr/>
        </p:nvSpPr>
        <p:spPr>
          <a:xfrm>
            <a:off x="5756392" y="478743"/>
            <a:ext cx="679216" cy="283148"/>
          </a:xfrm>
          <a:prstGeom prst="wedgeRoundRectCallout">
            <a:avLst>
              <a:gd name="adj1" fmla="val -7456"/>
              <a:gd name="adj2" fmla="val 238586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dirty="0">
                <a:solidFill>
                  <a:prstClr val="white"/>
                </a:solidFill>
                <a:latin typeface="Calibri" panose="020F0502020204030204"/>
              </a:rPr>
              <a:t>Click for recipe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9E0190B1-27D1-4534-9EDF-6082821841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68409" y="6250868"/>
            <a:ext cx="1122153" cy="60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6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BC3255D-96DE-CA4B-8E22-F7C765C507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877364"/>
              </p:ext>
            </p:extLst>
          </p:nvPr>
        </p:nvGraphicFramePr>
        <p:xfrm>
          <a:off x="2643114" y="316383"/>
          <a:ext cx="9229573" cy="179562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45787">
                  <a:extLst>
                    <a:ext uri="{9D8B030D-6E8A-4147-A177-3AD203B41FA5}">
                      <a16:colId xmlns:a16="http://schemas.microsoft.com/office/drawing/2014/main" val="3639276351"/>
                    </a:ext>
                  </a:extLst>
                </a:gridCol>
                <a:gridCol w="1609216">
                  <a:extLst>
                    <a:ext uri="{9D8B030D-6E8A-4147-A177-3AD203B41FA5}">
                      <a16:colId xmlns:a16="http://schemas.microsoft.com/office/drawing/2014/main" val="2574686108"/>
                    </a:ext>
                  </a:extLst>
                </a:gridCol>
                <a:gridCol w="982764">
                  <a:extLst>
                    <a:ext uri="{9D8B030D-6E8A-4147-A177-3AD203B41FA5}">
                      <a16:colId xmlns:a16="http://schemas.microsoft.com/office/drawing/2014/main" val="676297509"/>
                    </a:ext>
                  </a:extLst>
                </a:gridCol>
                <a:gridCol w="1666754">
                  <a:extLst>
                    <a:ext uri="{9D8B030D-6E8A-4147-A177-3AD203B41FA5}">
                      <a16:colId xmlns:a16="http://schemas.microsoft.com/office/drawing/2014/main" val="4217217683"/>
                    </a:ext>
                  </a:extLst>
                </a:gridCol>
                <a:gridCol w="1145894">
                  <a:extLst>
                    <a:ext uri="{9D8B030D-6E8A-4147-A177-3AD203B41FA5}">
                      <a16:colId xmlns:a16="http://schemas.microsoft.com/office/drawing/2014/main" val="3176271323"/>
                    </a:ext>
                  </a:extLst>
                </a:gridCol>
                <a:gridCol w="1498527">
                  <a:extLst>
                    <a:ext uri="{9D8B030D-6E8A-4147-A177-3AD203B41FA5}">
                      <a16:colId xmlns:a16="http://schemas.microsoft.com/office/drawing/2014/main" val="1357145578"/>
                    </a:ext>
                  </a:extLst>
                </a:gridCol>
                <a:gridCol w="1380631">
                  <a:extLst>
                    <a:ext uri="{9D8B030D-6E8A-4147-A177-3AD203B41FA5}">
                      <a16:colId xmlns:a16="http://schemas.microsoft.com/office/drawing/2014/main" val="2714856208"/>
                    </a:ext>
                  </a:extLst>
                </a:gridCol>
              </a:tblGrid>
              <a:tr h="50542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Breakfast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Snack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Lunch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Snack 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Evening Meal 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Pre-bed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109372"/>
                  </a:ext>
                </a:extLst>
              </a:tr>
              <a:tr h="12902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Friday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Scrambled egg x3 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Spinach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Toast x2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2">
                        <a:lumMod val="9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Acai bowl</a:t>
                      </a:r>
                      <a:b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1x portion lean protein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(chicken/fish)</a:t>
                      </a:r>
                    </a:p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ladles rice</a:t>
                      </a: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(Choose freely)</a:t>
                      </a: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chemeClr val="bg2">
                        <a:lumMod val="9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Nuts: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(25g of cashews OR pistachios)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Fresh fruit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Apple or banana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Grilled chicken breast </a:t>
                      </a:r>
                    </a:p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 x breast) 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ladles rice/pasta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(Choose freely)</a:t>
                      </a: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chemeClr val="bg2">
                        <a:lumMod val="9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Semi-skimmed milk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300mL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626002"/>
                  </a:ext>
                </a:extLst>
              </a:tr>
            </a:tbl>
          </a:graphicData>
        </a:graphic>
      </p:graphicFrame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C4DA80D3-D1D1-6D4D-A26F-989A62A69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0" y="6129949"/>
            <a:ext cx="1895929" cy="693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D763F6F-6F9D-A047-ABC8-FAA42C08F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463639"/>
              </p:ext>
            </p:extLst>
          </p:nvPr>
        </p:nvGraphicFramePr>
        <p:xfrm>
          <a:off x="2643114" y="2574219"/>
          <a:ext cx="9229573" cy="1289685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45787">
                  <a:extLst>
                    <a:ext uri="{9D8B030D-6E8A-4147-A177-3AD203B41FA5}">
                      <a16:colId xmlns:a16="http://schemas.microsoft.com/office/drawing/2014/main" val="2311095241"/>
                    </a:ext>
                  </a:extLst>
                </a:gridCol>
                <a:gridCol w="1607594">
                  <a:extLst>
                    <a:ext uri="{9D8B030D-6E8A-4147-A177-3AD203B41FA5}">
                      <a16:colId xmlns:a16="http://schemas.microsoft.com/office/drawing/2014/main" val="1043162636"/>
                    </a:ext>
                  </a:extLst>
                </a:gridCol>
                <a:gridCol w="972811">
                  <a:extLst>
                    <a:ext uri="{9D8B030D-6E8A-4147-A177-3AD203B41FA5}">
                      <a16:colId xmlns:a16="http://schemas.microsoft.com/office/drawing/2014/main" val="3115082454"/>
                    </a:ext>
                  </a:extLst>
                </a:gridCol>
                <a:gridCol w="1701479">
                  <a:extLst>
                    <a:ext uri="{9D8B030D-6E8A-4147-A177-3AD203B41FA5}">
                      <a16:colId xmlns:a16="http://schemas.microsoft.com/office/drawing/2014/main" val="3426039459"/>
                    </a:ext>
                  </a:extLst>
                </a:gridCol>
                <a:gridCol w="1099595">
                  <a:extLst>
                    <a:ext uri="{9D8B030D-6E8A-4147-A177-3AD203B41FA5}">
                      <a16:colId xmlns:a16="http://schemas.microsoft.com/office/drawing/2014/main" val="2334051652"/>
                    </a:ext>
                  </a:extLst>
                </a:gridCol>
                <a:gridCol w="1521676">
                  <a:extLst>
                    <a:ext uri="{9D8B030D-6E8A-4147-A177-3AD203B41FA5}">
                      <a16:colId xmlns:a16="http://schemas.microsoft.com/office/drawing/2014/main" val="3088241213"/>
                    </a:ext>
                  </a:extLst>
                </a:gridCol>
                <a:gridCol w="1380631">
                  <a:extLst>
                    <a:ext uri="{9D8B030D-6E8A-4147-A177-3AD203B41FA5}">
                      <a16:colId xmlns:a16="http://schemas.microsoft.com/office/drawing/2014/main" val="491594723"/>
                    </a:ext>
                  </a:extLst>
                </a:gridCol>
              </a:tblGrid>
              <a:tr h="7137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Saturday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Wholegrain toast x2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Scrambled eggs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 Fat Fruit Yoghurt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Sliced Fresh Fruit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Fish or chicken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Spaghetti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with tomato sauce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 beans and carrots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Gels/sports drink </a:t>
                      </a:r>
                    </a:p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 per pre match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Grilled salmon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(110g)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Couscous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(45g Uncooked) </a:t>
                      </a: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Steamed veg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(broccoli, cauliflower, carrot and asparagus)</a:t>
                      </a:r>
                    </a:p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Semi-skimmed milk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300mL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</a:p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1275"/>
                  </a:ext>
                </a:extLst>
              </a:tr>
              <a:tr h="3318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2330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E6CCFF9-3DBE-1944-A0EF-8F20B9852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646586"/>
              </p:ext>
            </p:extLst>
          </p:nvPr>
        </p:nvGraphicFramePr>
        <p:xfrm>
          <a:off x="2606830" y="4098565"/>
          <a:ext cx="9229571" cy="1106805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45787">
                  <a:extLst>
                    <a:ext uri="{9D8B030D-6E8A-4147-A177-3AD203B41FA5}">
                      <a16:colId xmlns:a16="http://schemas.microsoft.com/office/drawing/2014/main" val="2311095241"/>
                    </a:ext>
                  </a:extLst>
                </a:gridCol>
                <a:gridCol w="1633133">
                  <a:extLst>
                    <a:ext uri="{9D8B030D-6E8A-4147-A177-3AD203B41FA5}">
                      <a16:colId xmlns:a16="http://schemas.microsoft.com/office/drawing/2014/main" val="1043162636"/>
                    </a:ext>
                  </a:extLst>
                </a:gridCol>
                <a:gridCol w="924119">
                  <a:extLst>
                    <a:ext uri="{9D8B030D-6E8A-4147-A177-3AD203B41FA5}">
                      <a16:colId xmlns:a16="http://schemas.microsoft.com/office/drawing/2014/main" val="3115082454"/>
                    </a:ext>
                  </a:extLst>
                </a:gridCol>
                <a:gridCol w="1736202">
                  <a:extLst>
                    <a:ext uri="{9D8B030D-6E8A-4147-A177-3AD203B41FA5}">
                      <a16:colId xmlns:a16="http://schemas.microsoft.com/office/drawing/2014/main" val="3426039459"/>
                    </a:ext>
                  </a:extLst>
                </a:gridCol>
                <a:gridCol w="1076446">
                  <a:extLst>
                    <a:ext uri="{9D8B030D-6E8A-4147-A177-3AD203B41FA5}">
                      <a16:colId xmlns:a16="http://schemas.microsoft.com/office/drawing/2014/main" val="2334051652"/>
                    </a:ext>
                  </a:extLst>
                </a:gridCol>
                <a:gridCol w="1533253">
                  <a:extLst>
                    <a:ext uri="{9D8B030D-6E8A-4147-A177-3AD203B41FA5}">
                      <a16:colId xmlns:a16="http://schemas.microsoft.com/office/drawing/2014/main" val="3088241213"/>
                    </a:ext>
                  </a:extLst>
                </a:gridCol>
                <a:gridCol w="1380631">
                  <a:extLst>
                    <a:ext uri="{9D8B030D-6E8A-4147-A177-3AD203B41FA5}">
                      <a16:colId xmlns:a16="http://schemas.microsoft.com/office/drawing/2014/main" val="491594723"/>
                    </a:ext>
                  </a:extLst>
                </a:gridCol>
              </a:tblGrid>
              <a:tr h="8032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effectLst/>
                        </a:rPr>
                        <a:t>Sunday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Omelette x3 eggs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Spinach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Peppers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Chicken &amp; pineapple skewers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(2x chicken breast)</a:t>
                      </a:r>
                    </a:p>
                    <a:p>
                      <a:pPr algn="l" fontAlgn="b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Mixed vegetables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(broccoli, cauliflower, carrot and asparagus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Protein shake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Meat Balls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Potato wedges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 sautéed vegetables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(Broccoli, carrots)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Semi-skimmed milk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300mL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1275"/>
                  </a:ext>
                </a:extLst>
              </a:tr>
              <a:tr h="2925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23306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371091-1BAA-804B-979A-7036413D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0057" y="6399658"/>
            <a:ext cx="8737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Dr Richard J Allison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RD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BSc (Hons) MSc PhD SENr</a:t>
            </a:r>
            <a:b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Consultant in Performance Nutrition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and Clinical Dietetics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+447878661250 |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rich@richardallisonnutrition.com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ular Callout 17">
            <a:extLst>
              <a:ext uri="{FF2B5EF4-FFF2-40B4-BE49-F238E27FC236}">
                <a16:creationId xmlns:a16="http://schemas.microsoft.com/office/drawing/2014/main" id="{66C5B277-9703-BB44-AE88-7F25DB9B4CD9}"/>
              </a:ext>
            </a:extLst>
          </p:cNvPr>
          <p:cNvSpPr/>
          <p:nvPr/>
        </p:nvSpPr>
        <p:spPr>
          <a:xfrm>
            <a:off x="10276113" y="5379713"/>
            <a:ext cx="551544" cy="321810"/>
          </a:xfrm>
          <a:prstGeom prst="wedgeRoundRectCallout">
            <a:avLst>
              <a:gd name="adj1" fmla="val 59115"/>
              <a:gd name="adj2" fmla="val -248563"/>
              <a:gd name="adj3" fmla="val 1666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Recovery</a:t>
            </a:r>
          </a:p>
        </p:txBody>
      </p:sp>
      <p:sp>
        <p:nvSpPr>
          <p:cNvPr id="22" name="Rounded Rectangular Callout 21">
            <a:extLst>
              <a:ext uri="{FF2B5EF4-FFF2-40B4-BE49-F238E27FC236}">
                <a16:creationId xmlns:a16="http://schemas.microsoft.com/office/drawing/2014/main" id="{D107ECDD-702B-8D49-9B45-318DFA5CADB3}"/>
              </a:ext>
            </a:extLst>
          </p:cNvPr>
          <p:cNvSpPr/>
          <p:nvPr/>
        </p:nvSpPr>
        <p:spPr>
          <a:xfrm>
            <a:off x="7959592" y="1916849"/>
            <a:ext cx="686123" cy="321810"/>
          </a:xfrm>
          <a:prstGeom prst="wedgeRoundRectCallout">
            <a:avLst>
              <a:gd name="adj1" fmla="val 125804"/>
              <a:gd name="adj2" fmla="val -90307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Carb up for Saturday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66C531-7723-DB41-BF27-64CB22253F8A}"/>
              </a:ext>
            </a:extLst>
          </p:cNvPr>
          <p:cNvSpPr txBox="1"/>
          <p:nvPr/>
        </p:nvSpPr>
        <p:spPr>
          <a:xfrm>
            <a:off x="3522919" y="5063587"/>
            <a:ext cx="2573081" cy="2616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Recovery Day – Low Carb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506885-834D-734A-9F33-24D9C0C0797A}"/>
              </a:ext>
            </a:extLst>
          </p:cNvPr>
          <p:cNvSpPr txBox="1"/>
          <p:nvPr/>
        </p:nvSpPr>
        <p:spPr>
          <a:xfrm>
            <a:off x="7128115" y="2333290"/>
            <a:ext cx="2573081" cy="2616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E.g., Match Day</a:t>
            </a:r>
          </a:p>
        </p:txBody>
      </p:sp>
      <p:sp>
        <p:nvSpPr>
          <p:cNvPr id="33" name="Rounded Rectangular Callout 32">
            <a:extLst>
              <a:ext uri="{FF2B5EF4-FFF2-40B4-BE49-F238E27FC236}">
                <a16:creationId xmlns:a16="http://schemas.microsoft.com/office/drawing/2014/main" id="{01CF0798-BDA4-9446-B7F4-C3833E2D477F}"/>
              </a:ext>
            </a:extLst>
          </p:cNvPr>
          <p:cNvSpPr/>
          <p:nvPr/>
        </p:nvSpPr>
        <p:spPr>
          <a:xfrm>
            <a:off x="4956624" y="2238659"/>
            <a:ext cx="755571" cy="321810"/>
          </a:xfrm>
          <a:prstGeom prst="wedgeRoundRectCallout">
            <a:avLst>
              <a:gd name="adj1" fmla="val 121332"/>
              <a:gd name="adj2" fmla="val 165062"/>
              <a:gd name="adj3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Protein</a:t>
            </a:r>
          </a:p>
        </p:txBody>
      </p:sp>
      <p:sp>
        <p:nvSpPr>
          <p:cNvPr id="34" name="Rounded Rectangular Callout 33">
            <a:extLst>
              <a:ext uri="{FF2B5EF4-FFF2-40B4-BE49-F238E27FC236}">
                <a16:creationId xmlns:a16="http://schemas.microsoft.com/office/drawing/2014/main" id="{759075CB-D72F-FC4E-BD51-1530CBAFFA12}"/>
              </a:ext>
            </a:extLst>
          </p:cNvPr>
          <p:cNvSpPr/>
          <p:nvPr/>
        </p:nvSpPr>
        <p:spPr>
          <a:xfrm>
            <a:off x="4991347" y="3396993"/>
            <a:ext cx="686123" cy="321810"/>
          </a:xfrm>
          <a:prstGeom prst="wedgeRoundRectCallout">
            <a:avLst>
              <a:gd name="adj1" fmla="val 125804"/>
              <a:gd name="adj2" fmla="val -90307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Carb up for </a:t>
            </a:r>
            <a:r>
              <a:rPr lang="en-US" sz="800" b="1" dirty="0">
                <a:solidFill>
                  <a:prstClr val="white"/>
                </a:solidFill>
                <a:latin typeface="Calibri" panose="020F0502020204030204"/>
              </a:rPr>
              <a:t>match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ounded Rectangular Callout 34">
            <a:extLst>
              <a:ext uri="{FF2B5EF4-FFF2-40B4-BE49-F238E27FC236}">
                <a16:creationId xmlns:a16="http://schemas.microsoft.com/office/drawing/2014/main" id="{436B5866-DDFA-0D4B-B6A6-FA19A439CBBF}"/>
              </a:ext>
            </a:extLst>
          </p:cNvPr>
          <p:cNvSpPr/>
          <p:nvPr/>
        </p:nvSpPr>
        <p:spPr>
          <a:xfrm>
            <a:off x="10936896" y="2112005"/>
            <a:ext cx="755571" cy="321810"/>
          </a:xfrm>
          <a:prstGeom prst="wedgeRoundRectCallout">
            <a:avLst>
              <a:gd name="adj1" fmla="val -142157"/>
              <a:gd name="adj2" fmla="val -165838"/>
              <a:gd name="adj3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dirty="0">
                <a:solidFill>
                  <a:prstClr val="white"/>
                </a:solidFill>
                <a:latin typeface="Calibri" panose="020F0502020204030204"/>
              </a:rPr>
              <a:t>No desserts or yoghurt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F5CBBC-B580-4F4A-907B-EFA0A2B7737D}"/>
              </a:ext>
            </a:extLst>
          </p:cNvPr>
          <p:cNvSpPr txBox="1"/>
          <p:nvPr/>
        </p:nvSpPr>
        <p:spPr>
          <a:xfrm>
            <a:off x="39460" y="223282"/>
            <a:ext cx="2457904" cy="107721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opperplate" panose="02000504000000020004" pitchFamily="2" charset="77"/>
              </a:rPr>
              <a:t>Example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pperplate" panose="02000504000000020004" pitchFamily="2" charset="77"/>
                <a:ea typeface="+mn-ea"/>
                <a:cs typeface="+mn-cs"/>
              </a:rPr>
              <a:t> Diet Plan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E72F69A-390E-744F-80AC-73A2A8A51714}"/>
              </a:ext>
            </a:extLst>
          </p:cNvPr>
          <p:cNvSpPr txBox="1"/>
          <p:nvPr/>
        </p:nvSpPr>
        <p:spPr>
          <a:xfrm>
            <a:off x="56572" y="1900656"/>
            <a:ext cx="2746867" cy="2708434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pperplate" panose="02000504000000020004" pitchFamily="2" charset="77"/>
              </a:rPr>
              <a:t>Goals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Lean protein at each meal</a:t>
            </a:r>
            <a:endParaRPr lang="en-GB" sz="1400" dirty="0">
              <a:ea typeface="Times New Roman" panose="02020603050405020304" pitchFamily="18" charset="0"/>
              <a:cs typeface="Times New Roman" panose="02020603050405020304" pitchFamily="18" charset="0"/>
              <a:sym typeface="Symbol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Complex carbohydrates around training and matches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Healthy fats</a:t>
            </a:r>
          </a:p>
          <a:p>
            <a:endParaRPr lang="en-GB" sz="1400" dirty="0">
              <a:cs typeface="Times New Roman" panose="02020603050405020304" pitchFamily="18" charset="0"/>
              <a:sym typeface="Symbol" pitchFamily="2" charset="2"/>
            </a:endParaRPr>
          </a:p>
          <a:p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Limit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Simple sugars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Refined foods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cs typeface="Times New Roman" panose="02020603050405020304" pitchFamily="18" charset="0"/>
                <a:sym typeface="Symbol" pitchFamily="2" charset="2"/>
              </a:rPr>
              <a:t>Alcohol </a:t>
            </a:r>
            <a:r>
              <a:rPr lang="en-US" dirty="0"/>
              <a:t> </a:t>
            </a:r>
          </a:p>
        </p:txBody>
      </p:sp>
      <p:pic>
        <p:nvPicPr>
          <p:cNvPr id="38" name="Picture 2" descr="Berries Galore Acai Bowl | Ella Olsson | Flickr">
            <a:hlinkClick r:id="rId4"/>
            <a:extLst>
              <a:ext uri="{FF2B5EF4-FFF2-40B4-BE49-F238E27FC236}">
                <a16:creationId xmlns:a16="http://schemas.microsoft.com/office/drawing/2014/main" id="{5707F572-B862-0640-8ED7-2FC115B28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831" y="1499758"/>
            <a:ext cx="640727" cy="427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ounded Rectangular Callout 38">
            <a:extLst>
              <a:ext uri="{FF2B5EF4-FFF2-40B4-BE49-F238E27FC236}">
                <a16:creationId xmlns:a16="http://schemas.microsoft.com/office/drawing/2014/main" id="{EFB7E1CA-D6B8-3F47-966B-87991E4C0896}"/>
              </a:ext>
            </a:extLst>
          </p:cNvPr>
          <p:cNvSpPr/>
          <p:nvPr/>
        </p:nvSpPr>
        <p:spPr>
          <a:xfrm>
            <a:off x="4587903" y="817895"/>
            <a:ext cx="679216" cy="321810"/>
          </a:xfrm>
          <a:prstGeom prst="wedgeRoundRectCallout">
            <a:avLst>
              <a:gd name="adj1" fmla="val 78002"/>
              <a:gd name="adj2" fmla="val 10751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dirty="0">
                <a:solidFill>
                  <a:prstClr val="white"/>
                </a:solidFill>
                <a:latin typeface="Calibri" panose="020F0502020204030204"/>
              </a:rPr>
              <a:t>Click for recipe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5DDA7529-4789-4991-8B13-CEDB6E6F6C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8409" y="6250868"/>
            <a:ext cx="1122153" cy="60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49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373DE6-34CA-AD4D-BE3B-1C24375AE3B5}"/>
              </a:ext>
            </a:extLst>
          </p:cNvPr>
          <p:cNvSpPr txBox="1"/>
          <p:nvPr/>
        </p:nvSpPr>
        <p:spPr>
          <a:xfrm>
            <a:off x="-139908" y="34180"/>
            <a:ext cx="2457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pperplate" panose="02000504000000020004" pitchFamily="2" charset="77"/>
                <a:ea typeface="+mn-ea"/>
                <a:cs typeface="+mn-cs"/>
              </a:rPr>
              <a:t>Recipes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C4DA80D3-D1D1-6D4D-A26F-989A62A69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0" y="6129949"/>
            <a:ext cx="1895929" cy="693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E6CCFF9-3DBE-1944-A0EF-8F20B9852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004154"/>
              </p:ext>
            </p:extLst>
          </p:nvPr>
        </p:nvGraphicFramePr>
        <p:xfrm>
          <a:off x="2090056" y="326567"/>
          <a:ext cx="10017063" cy="573913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027885">
                  <a:extLst>
                    <a:ext uri="{9D8B030D-6E8A-4147-A177-3AD203B41FA5}">
                      <a16:colId xmlns:a16="http://schemas.microsoft.com/office/drawing/2014/main" val="1043162636"/>
                    </a:ext>
                  </a:extLst>
                </a:gridCol>
                <a:gridCol w="4989178">
                  <a:extLst>
                    <a:ext uri="{9D8B030D-6E8A-4147-A177-3AD203B41FA5}">
                      <a16:colId xmlns:a16="http://schemas.microsoft.com/office/drawing/2014/main" val="3115082454"/>
                    </a:ext>
                  </a:extLst>
                </a:gridCol>
              </a:tblGrid>
              <a:tr h="803275">
                <a:tc rowSpan="2">
                  <a:txBody>
                    <a:bodyPr/>
                    <a:lstStyle/>
                    <a:p>
                      <a:pPr algn="ctr"/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Sweet Chilli Chicken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packs a real punch of flavour and works as an accompaniment to rice, stir fry or even a great salad. Take your pick!!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Coconut Protein Balls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tasty and macronutrient balanced alternative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1275"/>
                  </a:ext>
                </a:extLst>
              </a:tr>
              <a:tr h="43853"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23306"/>
                  </a:ext>
                </a:extLst>
              </a:tr>
              <a:tr h="292552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Ingredients: Serves 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Skinless chicken breasts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cloves of garlic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thumb size piece of ginger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tsp dark soy sauce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tbsp sweet chilli sauce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1/2 tsp Paprika (not hot or smoked)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1/2 tsp sesame oil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tsp olive oil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Ingredients: Makes 10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scoops, chocolate protein powder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gram, Milled seeds with flax &amp; chia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 g, Whole Earth Crunchy Peanut Butter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 g, Bournville Cocoa Powder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g, Manuka Honey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teaspoon, coconut oil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gram, desiccated coconut (plus extra for covering)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gram, dark chocolate chips 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g, Medjool Dates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041380"/>
                  </a:ext>
                </a:extLst>
              </a:tr>
              <a:tr h="29255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Method:</a:t>
                      </a:r>
                      <a:endParaRPr lang="en-GB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Pre-heat oven to 200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 pitchFamily="2" charset="2"/>
                        </a:rPr>
                        <a:t>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Cut the chicken into strips (5 per breast)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Place the garlic and ginger into a food processor along with the Paprika, sesame oil and olive oil and blitz to a puree, then coat the chicken in the marinade place into a freezer bag and allow to work its magic for 1 hour. (Overnight is even better)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Pre-heat a frying pan and add a little extra oil the sear the chicken for 10-20 seconds on each side to get a nice charred flavour.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Place the chicken onto a baking sheet and coat with the sweet chilli and soy sauce mixture.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Place into the oven for 10-12 minutes and serve with your choice of side dishes.</a:t>
                      </a:r>
                      <a:endParaRPr lang="en-GB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Method:</a:t>
                      </a:r>
                    </a:p>
                    <a:p>
                      <a:pPr lvl="0" fontAlgn="base"/>
                      <a:endParaRPr lang="en-GB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lvl="0" indent="-228600" fontAlgn="base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 all the ingredients into a food processor. You may need to add water as necessary until all the ingredients have combined.</a:t>
                      </a:r>
                    </a:p>
                    <a:p>
                      <a:pPr marL="228600" lvl="0" indent="-228600" fontAlgn="base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Roll into a ball, place in a bowl for 20 minutes in the fridge</a:t>
                      </a:r>
                    </a:p>
                    <a:p>
                      <a:pPr marL="228600" lvl="0" indent="-228600" fontAlgn="base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Separate the into 10 small balls, roll in coconut, place in freezer for 20min. Enjoy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Nutrition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Per ball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137kcal|8g Protein| 8g Carbohydrate| 8g Fat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455897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371091-1BAA-804B-979A-7036413D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0057" y="6399658"/>
            <a:ext cx="8737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Dr Richard J Allison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RD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BSc (Hons) MSc PhD SENr</a:t>
            </a:r>
            <a:b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Consultant in Performance Nutrition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and Clinical Dietetics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+447878661250 |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rich@richardallisonnutrition.com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 descr="A plate of food&#10;&#10;Description automatically generated with medium confidence">
            <a:hlinkClick r:id="rId4"/>
            <a:extLst>
              <a:ext uri="{FF2B5EF4-FFF2-40B4-BE49-F238E27FC236}">
                <a16:creationId xmlns:a16="http://schemas.microsoft.com/office/drawing/2014/main" id="{0675E712-765F-C641-9010-25703210A1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83" t="15318" r="8049" b="16124"/>
          <a:stretch/>
        </p:blipFill>
        <p:spPr>
          <a:xfrm>
            <a:off x="5124202" y="1475879"/>
            <a:ext cx="1493783" cy="989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Picture 27">
            <a:hlinkClick r:id="rId6"/>
            <a:extLst>
              <a:ext uri="{FF2B5EF4-FFF2-40B4-BE49-F238E27FC236}">
                <a16:creationId xmlns:a16="http://schemas.microsoft.com/office/drawing/2014/main" id="{BBE1E5C4-687D-3446-BADF-BD8FE448F8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28" t="35888" r="32378" b="10145"/>
          <a:stretch/>
        </p:blipFill>
        <p:spPr>
          <a:xfrm>
            <a:off x="10422543" y="1475879"/>
            <a:ext cx="1684576" cy="989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1BEF79F4-8C58-492D-9786-3FC6D6B414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68409" y="6250868"/>
            <a:ext cx="1122153" cy="60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12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373DE6-34CA-AD4D-BE3B-1C24375AE3B5}"/>
              </a:ext>
            </a:extLst>
          </p:cNvPr>
          <p:cNvSpPr txBox="1"/>
          <p:nvPr/>
        </p:nvSpPr>
        <p:spPr>
          <a:xfrm>
            <a:off x="-139908" y="34180"/>
            <a:ext cx="2457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pperplate" panose="02000504000000020004" pitchFamily="2" charset="77"/>
                <a:ea typeface="+mn-ea"/>
                <a:cs typeface="+mn-cs"/>
              </a:rPr>
              <a:t>Recipes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C4DA80D3-D1D1-6D4D-A26F-989A62A69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0" y="6129949"/>
            <a:ext cx="1895929" cy="693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E6CCFF9-3DBE-1944-A0EF-8F20B9852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824146"/>
              </p:ext>
            </p:extLst>
          </p:nvPr>
        </p:nvGraphicFramePr>
        <p:xfrm>
          <a:off x="2090056" y="326567"/>
          <a:ext cx="10017063" cy="485521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027885">
                  <a:extLst>
                    <a:ext uri="{9D8B030D-6E8A-4147-A177-3AD203B41FA5}">
                      <a16:colId xmlns:a16="http://schemas.microsoft.com/office/drawing/2014/main" val="1043162636"/>
                    </a:ext>
                  </a:extLst>
                </a:gridCol>
                <a:gridCol w="4989178">
                  <a:extLst>
                    <a:ext uri="{9D8B030D-6E8A-4147-A177-3AD203B41FA5}">
                      <a16:colId xmlns:a16="http://schemas.microsoft.com/office/drawing/2014/main" val="3115082454"/>
                    </a:ext>
                  </a:extLst>
                </a:gridCol>
              </a:tblGrid>
              <a:tr h="803275">
                <a:tc rowSpan="2">
                  <a:txBody>
                    <a:bodyPr/>
                    <a:lstStyle/>
                    <a:p>
                      <a:pPr algn="ctr"/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Ginger Shots</a:t>
                      </a:r>
                    </a:p>
                    <a:p>
                      <a:pPr algn="ctr"/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Powerful anti-inflammatory, immune-boosting, and antioxidant properties.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Acai Bowl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Packed with antioxidants, vitamins, minerals, fibre, protein, and healthy fats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1275"/>
                  </a:ext>
                </a:extLst>
              </a:tr>
              <a:tr h="43853">
                <a:tc vMerge="1"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23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Ingredients: Serves 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1/4 cup ginger root, washed, roughly chopped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1/3 cup lemon juice, from 3-4 lemons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1/4 cup coconut water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pinch or two cayenne pepper</a:t>
                      </a:r>
                      <a:endParaRPr lang="en-GB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Ingredients: Serves 2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small ripe mango, stoned, peeled and cut into chunks 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200g pineapple, peeled, cored and cut into chunks 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ripe bananas 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tbsp coconut yogurt (not coconut-flavoured yogurt) 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150ml coconut drinking milk 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passion fruits, halved, seeds scooped out 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handful blueberries 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tbsp coconut flakes 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few mint leaves </a:t>
                      </a:r>
                    </a:p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041380"/>
                  </a:ext>
                </a:extLst>
              </a:tr>
              <a:tr h="29255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Method:</a:t>
                      </a:r>
                      <a:endParaRPr lang="en-GB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Wash and chop ginger root. Roughly chop it to make blending easier.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Juice fresh lemons. 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Blend until smooth. Blend the ginger pieces and lemon juice until no chunks of ginger remain.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Strain well. Press the solids with the back of a spoon.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Serve. 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Method:</a:t>
                      </a:r>
                    </a:p>
                    <a:p>
                      <a:pPr lvl="0" fontAlgn="base"/>
                      <a:endParaRPr lang="en-GB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Put the mango, pineapple, bananas, yogurt and coconut milk in a blender, and blitz until smooth and thick.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Pour into two bowls and decorate with the passion fruit, blueberries, coconut flakes and mint leaves.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Will keep in the fridge for 1 day.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Add the toppings just before serving. 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455897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371091-1BAA-804B-979A-7036413D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0057" y="6399658"/>
            <a:ext cx="8737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Dr Richard J Allison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RD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BSc (Hons) MSc PhD SENr</a:t>
            </a:r>
            <a:b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Consultant in Performance Nutrition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and Clinical Dietetics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+447878661250 |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rich@richardallisonnutrition.com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42" name="Picture 2" descr="Ginger Shots (Better Than Store-Bought) | Downshiftology">
            <a:hlinkClick r:id="rId4"/>
            <a:extLst>
              <a:ext uri="{FF2B5EF4-FFF2-40B4-BE49-F238E27FC236}">
                <a16:creationId xmlns:a16="http://schemas.microsoft.com/office/drawing/2014/main" id="{62A0D5A5-040C-D64E-8301-6A56312A8F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8" t="25961" r="12248" b="11257"/>
          <a:stretch/>
        </p:blipFill>
        <p:spPr bwMode="auto">
          <a:xfrm>
            <a:off x="5925777" y="1556688"/>
            <a:ext cx="984462" cy="1192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erries Galore Acai Bowl | Ella Olsson | Flickr">
            <a:hlinkClick r:id="rId6"/>
            <a:extLst>
              <a:ext uri="{FF2B5EF4-FFF2-40B4-BE49-F238E27FC236}">
                <a16:creationId xmlns:a16="http://schemas.microsoft.com/office/drawing/2014/main" id="{1844097E-C7AB-0F45-8469-2D68131D7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236" y="2760348"/>
            <a:ext cx="1203064" cy="803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77AE0CFA-D813-46B8-B8FC-C3B0C651C2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68409" y="6250868"/>
            <a:ext cx="1122153" cy="60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95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1217</Words>
  <Application>Microsoft Office PowerPoint</Application>
  <PresentationFormat>Widescreen</PresentationFormat>
  <Paragraphs>246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Allison</dc:creator>
  <cp:lastModifiedBy>Richard Allison</cp:lastModifiedBy>
  <cp:revision>55</cp:revision>
  <dcterms:created xsi:type="dcterms:W3CDTF">2021-03-27T16:29:39Z</dcterms:created>
  <dcterms:modified xsi:type="dcterms:W3CDTF">2021-03-29T06:54:49Z</dcterms:modified>
</cp:coreProperties>
</file>